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74" r:id="rId6"/>
    <p:sldId id="275" r:id="rId7"/>
    <p:sldId id="260" r:id="rId8"/>
    <p:sldId id="261" r:id="rId9"/>
    <p:sldId id="266" r:id="rId10"/>
    <p:sldId id="267" r:id="rId11"/>
    <p:sldId id="268" r:id="rId12"/>
    <p:sldId id="269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54"/>
    <p:restoredTop sz="88218"/>
  </p:normalViewPr>
  <p:slideViewPr>
    <p:cSldViewPr snapToGrid="0" snapToObjects="1">
      <p:cViewPr>
        <p:scale>
          <a:sx n="160" d="100"/>
          <a:sy n="160" d="100"/>
        </p:scale>
        <p:origin x="-376" y="-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7D32D7-C2ED-4F4D-B47E-BDB44B4A49F3}" type="datetimeFigureOut">
              <a:rPr lang="en-US" smtClean="0"/>
              <a:t>10/7/21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5C22F-267C-4C4E-95F9-F5B4A555A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Problem: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real data is randomly distributed and thus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 not be uniform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keys on caches may be unbalanced.</a:t>
            </a:r>
            <a:endParaRPr lang="en-US" dirty="0">
              <a:effectLst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Solution: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 “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virtual replicas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for caches. We map each cache to multiple points on the ring. Each cache is associated with multiple portions of the ring.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5C22F-267C-4C4E-95F9-F5B4A555AC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34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assigning a single token to a node, the hash range is divided into multiple smaller ranges, and each physical node is assigned several of these smaller ranges. Each of these subranges is considered 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Vnode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With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Vnodes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instead of a node being responsible for just one token, it is responsible for many tokens (or subranges).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5C22F-267C-4C4E-95F9-F5B4A555AC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59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Problem with vertical scaling: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database index size is increasing heavily in memory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 3: read write separation: 2 replica for read; problem: inconsistent, delayed read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 4:a circle: write to any node; read: broadcast the query to all nodes whoever replies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 5: location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high traffic; put on a separate machines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 6: store all related data in the same machine;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sharding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key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5C22F-267C-4C4E-95F9-F5B4A555AC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64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5C22F-267C-4C4E-95F9-F5B4A555AC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4392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name A-H on one shard</a:t>
            </a:r>
          </a:p>
          <a:p>
            <a:r>
              <a:rPr lang="en-US" dirty="0"/>
              <a:t>Not evenly distributed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5C22F-267C-4C4E-95F9-F5B4A555AC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841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Pros: handle critical data differently</a:t>
            </a:r>
          </a:p>
          <a:p>
            <a:r>
              <a:rPr lang="en-US" dirty="0"/>
              <a:t>Cons: combine data later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5C22F-267C-4C4E-95F9-F5B4A555AC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3173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Key: IP address</a:t>
            </a:r>
          </a:p>
          <a:p>
            <a:r>
              <a:rPr lang="en-US" dirty="0"/>
              <a:t>Problem: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dynamically adding/removing database servers becomes difficult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Solution: consistent hashing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5C22F-267C-4C4E-95F9-F5B4A555AC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3315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Look up service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5C22F-267C-4C4E-95F9-F5B4A555AC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984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B6EBB-677B-5747-BA4C-F3B81AEDE2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DB7532-F74A-F246-9623-DA8288EE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31B77-3371-2141-8049-E8B9B055A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FEC69-5F08-3246-8414-66A3D99CD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BC1CB-3D1B-DF42-B5DC-8B1445C51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75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29C5C-D27A-1142-9E39-43F3FAB3E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A24FE7-5623-0046-BF9F-1D0DEDFFDA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CF869-B71E-4343-9784-E31B01423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015B2-9A06-F846-A555-08F774DCF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B0867-5370-F549-AEB4-E94294357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87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1BEA26-760D-504F-BB58-AD45CA55C4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ED94AE-610A-804E-A254-6F6E574250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C5774-4DC5-8A45-92D1-ACD9E8614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B8B5C-C0A4-CE42-822C-E39EE11AD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95461-290A-0C4B-B7FA-4DA3D9627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564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69C71-A5BE-A14F-B30A-00C8CF1A8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54558-4868-8447-9F79-5039F0452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40FD8-37F5-FE46-8E17-F35B06B20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6F77D-8DA9-5F43-ADEA-075CCF827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1A69A-C94F-3C4A-A6EF-32F654553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646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13CD7-CBD6-4A4E-89D4-85724F53A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91F1A-E3E5-0247-B497-6B93A098D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C06E0-7ADD-9E4E-9C1D-2C6DE4C17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33D2D-D8F0-BA46-98D0-4AA3A1519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86948-A7D8-0B4C-BD68-197C0622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414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5452-1905-DB4A-B98C-DF770A5E4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3862F-9DCA-4243-B5C1-065730C1E5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DECCF2-2310-6A40-8B85-AD5C8962D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C7C65-15D4-6245-BEC3-178FF2A55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514819-361E-6649-A303-8E60E828F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98246D-4F46-CA42-8FA8-D7148CFD6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345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481BF-607A-2041-ABF6-73DD96FB0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00071-8935-614D-98CC-15C2065AF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7BFCF3-A8E7-1B47-AD86-80734805D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04FF98-B813-3C4E-A6E6-725CAF1A97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A8078F-311A-1B42-90B0-3233B9C46B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934835-965C-1E42-88E1-77276967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E2521E-FC90-9543-825A-24FBD35BB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C5A023-A38A-0E41-8DA2-DCAED5CA6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5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F3A67-8F93-264E-ACD3-1E82F79F0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F43945-3C01-D948-B7FD-2A40DDF1A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372C86-D072-E347-8428-FB2A4B88C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A11B40-854E-6345-9F0A-AFBC71CB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93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262739-AB32-434E-B090-6CDE2CDFF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7A93D0-F34E-4941-B3AF-6DA8B6CCD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FA8111-A29B-B740-8128-11E9F889D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865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DD605-C41D-844E-9F74-3337B72C0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747B2-9783-764E-8B5B-E18399A2C7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DB7913-9661-DD45-846C-DF3D6FC72A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5C87DE-40EA-3C46-BD2E-4413AAA90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F2AD4-BA22-CB4A-BE7F-45AFAF45E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44BF33-CCD4-774A-A34B-E36695B91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36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4E882-AF64-2E46-9425-AC7FDA846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39FCD6-AAFF-1A4D-8679-17C4D47F2B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C47C49-A095-CB4E-8784-093D4C2975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5F01F-4619-5542-9A9E-A6BBAC870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D19DA0-0E6D-C344-AF53-B0341FD5A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FC475-A1F0-134C-934A-EF0076C4C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918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912E24-45C3-6F4C-A1FA-55C1B457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1CD88-108A-714C-9F5E-DA8ABAD6F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2EB9C-6A31-8C40-A602-0CC2EAD34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D8F89-65BE-6341-9B8E-2BE4FF4BCD48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9073C-2651-2847-A5B7-14B73AD3A6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73F9C-5CD3-9742-A23D-2E06581E0D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A0AAF-A898-404A-B851-1E49C5841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90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codersjourney.com/database-sharding/" TargetMode="External"/><Relationship Id="rId2" Type="http://schemas.openxmlformats.org/officeDocument/2006/relationships/hyperlink" Target="https://www.freecodecamp.org/news/understanding-database-scaling-pattern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edium.com/codex/how-to-use-consistent-hashing-in-a-system-design-interview-b738be3a1ae3c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DB243-C92E-EB48-BCAF-0DC520BB90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System Design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AD52B7-D8DD-F447-A326-1C01CA2D0A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Topics: LB &amp; DB </a:t>
            </a:r>
            <a:r>
              <a:rPr lang="en-US" dirty="0" err="1"/>
              <a:t>sharding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889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909BA-ECEC-4848-A9BF-81493804E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Vertical </a:t>
            </a:r>
            <a:r>
              <a:rPr lang="en-US" dirty="0" err="1"/>
              <a:t>Sharding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9AAFCD-0D0D-9E48-9E46-659D168377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60707" y="972766"/>
            <a:ext cx="7519480" cy="560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99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E3795-CF2B-A94F-B85B-CC5F24F8A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or hash-based </a:t>
            </a:r>
            <a:r>
              <a:rPr lang="en-US" dirty="0" err="1"/>
              <a:t>sharding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01B922D-F8C1-C847-89C8-9BB2E9B6D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72852" y="1825625"/>
            <a:ext cx="78462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194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C8E5E-9E53-3242-9105-8343C9D57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Directory based </a:t>
            </a:r>
            <a:r>
              <a:rPr lang="en-US" dirty="0" err="1"/>
              <a:t>sharding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AA4D486-BC03-4540-9978-C11904BEF1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45797" y="1825625"/>
            <a:ext cx="67004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087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002B5-1547-0342-964D-ACBA29E91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12E10-10EE-F042-85B6-FB7D844E7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https://www.freecodecamp.org/news/understanding-database-scaling-patterns/</a:t>
            </a:r>
            <a:endParaRPr lang="en-US" dirty="0"/>
          </a:p>
          <a:p>
            <a:r>
              <a:rPr lang="en-US" dirty="0">
                <a:hlinkClick r:id="rId3"/>
              </a:rPr>
              <a:t>https://www.acodersjourney.com/database-sharding/</a:t>
            </a:r>
            <a:endParaRPr lang="en-US" dirty="0"/>
          </a:p>
          <a:p>
            <a:r>
              <a:rPr lang="en-US" dirty="0">
                <a:hlinkClick r:id="rId4"/>
              </a:rPr>
              <a:t>https://medium.com/codex/how-to-use-consistent-hashing-in-a-system-design-interview-b738be3a1ae3c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10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CC62F-3E22-E545-92AB-B2BB04FBA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Vertical Scaling vs Horizontal Scaling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E9D33-7AA5-A14D-A716-3925F31F9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360" y="1825625"/>
            <a:ext cx="7518400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567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975F5-3C5B-EF40-905D-F36CA1864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LB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95D69-5FA5-0D45-81C3-2EC50B3F3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1: </a:t>
            </a:r>
            <a:r>
              <a:rPr lang="en-US" b="1" dirty="0"/>
              <a:t>Layman's Approach</a:t>
            </a:r>
            <a:endParaRPr lang="en-US" dirty="0"/>
          </a:p>
          <a:p>
            <a:r>
              <a:rPr lang="en-US" dirty="0"/>
              <a:t>2: </a:t>
            </a:r>
            <a:r>
              <a:rPr lang="en-US" b="1" dirty="0"/>
              <a:t>Least Connections</a:t>
            </a:r>
            <a:endParaRPr lang="en-US" dirty="0"/>
          </a:p>
          <a:p>
            <a:r>
              <a:rPr lang="en-US" dirty="0"/>
              <a:t>3-</a:t>
            </a:r>
            <a:r>
              <a:rPr lang="en-US" b="1" dirty="0"/>
              <a:t> Least Response Time</a:t>
            </a:r>
            <a:endParaRPr lang="en-US" dirty="0"/>
          </a:p>
          <a:p>
            <a:r>
              <a:rPr lang="en-US" dirty="0"/>
              <a:t>4-</a:t>
            </a:r>
            <a:r>
              <a:rPr lang="en-US" b="1" dirty="0"/>
              <a:t> Round Robin</a:t>
            </a:r>
          </a:p>
          <a:p>
            <a:r>
              <a:rPr lang="en-US" dirty="0"/>
              <a:t>5- </a:t>
            </a:r>
            <a:r>
              <a:rPr lang="en-US" b="1" dirty="0"/>
              <a:t>Weighted Round Robin</a:t>
            </a:r>
            <a:endParaRPr lang="en-US" dirty="0"/>
          </a:p>
          <a:p>
            <a:r>
              <a:rPr lang="en-US" dirty="0"/>
              <a:t>6:</a:t>
            </a:r>
            <a:r>
              <a:rPr lang="en-US" b="1" dirty="0"/>
              <a:t> IP Hash</a:t>
            </a:r>
            <a:endParaRPr lang="en-US" dirty="0"/>
          </a:p>
          <a:p>
            <a:r>
              <a:rPr lang="en-US" dirty="0"/>
              <a:t>7: </a:t>
            </a:r>
            <a:r>
              <a:rPr lang="en-US" b="1" dirty="0"/>
              <a:t>Consistent Hashing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875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93E63-94CE-1E4B-A231-2FA228CBC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Consistent Hashing</a:t>
            </a:r>
          </a:p>
        </p:txBody>
      </p:sp>
      <p:pic>
        <p:nvPicPr>
          <p:cNvPr id="1028" name="Picture 4" descr="/var/folders/6r/7l_h84n10p771jpnw_1lpcph0000gn/T/com.microsoft.Powerpoint/WebArchiveCopyPasteTempFiles/p170">
            <a:extLst>
              <a:ext uri="{FF2B5EF4-FFF2-40B4-BE49-F238E27FC236}">
                <a16:creationId xmlns:a16="http://schemas.microsoft.com/office/drawing/2014/main" id="{2DAFF330-CEE7-3744-B236-5C88CA8CB6E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6809" y="1825625"/>
            <a:ext cx="813838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9943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7C33CF-D554-A041-A862-288D6E778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36107" y="1348740"/>
            <a:ext cx="8519785" cy="444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40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30AE20-51D8-2F43-9405-EA32C490D8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6523" y="914400"/>
            <a:ext cx="7767365" cy="541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360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3BD87-C96C-A448-B043-294A7FAAF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233AC-D375-3443-9332-3320EC7B3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1: Query Optimization &amp; Connection Pool implementation: Includes </a:t>
            </a:r>
            <a:r>
              <a:rPr lang="en-US" b="1" dirty="0"/>
              <a:t>denormalization</a:t>
            </a:r>
            <a:r>
              <a:rPr lang="en-US" dirty="0"/>
              <a:t> and </a:t>
            </a:r>
            <a:r>
              <a:rPr lang="en-US" b="1" dirty="0"/>
              <a:t>Indexing</a:t>
            </a:r>
          </a:p>
          <a:p>
            <a:r>
              <a:rPr lang="en-US" dirty="0"/>
              <a:t>Step 2: Vertical Scaling or Scale-Up</a:t>
            </a:r>
          </a:p>
          <a:p>
            <a:r>
              <a:rPr lang="en-US" dirty="0"/>
              <a:t>Step 3: Command Query Responsibility Segregation: primary-replica</a:t>
            </a:r>
          </a:p>
          <a:p>
            <a:r>
              <a:rPr lang="en-US" dirty="0"/>
              <a:t>Step 4: Multi Primary Replication     A-&gt;B-&gt;C-&gt;-A</a:t>
            </a:r>
          </a:p>
          <a:p>
            <a:r>
              <a:rPr lang="en-US" dirty="0"/>
              <a:t>Step 5: Partitioning (by functionality)</a:t>
            </a:r>
            <a:r>
              <a:rPr lang="zh-CN" altLang="en-US" dirty="0"/>
              <a:t> 分区 </a:t>
            </a:r>
            <a:r>
              <a:rPr lang="en-US" altLang="zh-CN" dirty="0"/>
              <a:t>grouping</a:t>
            </a:r>
            <a:r>
              <a:rPr lang="zh-CN" altLang="en-US" dirty="0"/>
              <a:t> </a:t>
            </a:r>
            <a:r>
              <a:rPr lang="en-US" altLang="zh-CN" dirty="0"/>
              <a:t>within</a:t>
            </a:r>
            <a:r>
              <a:rPr lang="zh-CN" altLang="en-US" dirty="0"/>
              <a:t> </a:t>
            </a:r>
            <a:r>
              <a:rPr lang="en-US" altLang="zh-CN" dirty="0" err="1"/>
              <a:t>db</a:t>
            </a:r>
            <a:endParaRPr lang="en-US" dirty="0"/>
          </a:p>
          <a:p>
            <a:r>
              <a:rPr lang="en-US" dirty="0"/>
              <a:t>Step 6: Horizontal Scaling</a:t>
            </a:r>
          </a:p>
          <a:p>
            <a:r>
              <a:rPr lang="en-US" dirty="0"/>
              <a:t>Step 7: Data Centre Wise Partition: different geo locations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90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8AF36-2532-3F4C-8F64-DF8A5EB54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Sharding = data partitioning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E1B7A-5B82-524C-81F5-EB602CE38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Horizontal or Range Based Sharding</a:t>
            </a:r>
          </a:p>
          <a:p>
            <a:r>
              <a:rPr lang="en-US" dirty="0"/>
              <a:t>Vertical Sharding</a:t>
            </a:r>
          </a:p>
          <a:p>
            <a:r>
              <a:rPr lang="en-US" dirty="0"/>
              <a:t>Key or hash-based sharding</a:t>
            </a:r>
          </a:p>
          <a:p>
            <a:r>
              <a:rPr lang="en-US" dirty="0"/>
              <a:t>Directory based sharding</a:t>
            </a:r>
          </a:p>
        </p:txBody>
      </p:sp>
    </p:spTree>
    <p:extLst>
      <p:ext uri="{BB962C8B-B14F-4D97-AF65-F5344CB8AC3E}">
        <p14:creationId xmlns:p14="http://schemas.microsoft.com/office/powerpoint/2010/main" val="1977696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BB308-A099-F847-9F09-6A8AA9A64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Horizontal or Range Based </a:t>
            </a:r>
            <a:r>
              <a:rPr lang="en-US" dirty="0" err="1"/>
              <a:t>Sharding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1F7C29-6110-6348-A76E-A33FB4E9E7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21796" y="1219201"/>
            <a:ext cx="7801583" cy="563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10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434</Words>
  <Application>Microsoft Macintosh PowerPoint</Application>
  <PresentationFormat>Widescreen</PresentationFormat>
  <Paragraphs>61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System Design Basics</vt:lpstr>
      <vt:lpstr>Vertical Scaling vs Horizontal Scaling</vt:lpstr>
      <vt:lpstr>LB Algorithms</vt:lpstr>
      <vt:lpstr>Consistent Hashing</vt:lpstr>
      <vt:lpstr>PowerPoint Presentation</vt:lpstr>
      <vt:lpstr>PowerPoint Presentation</vt:lpstr>
      <vt:lpstr>Scaling Database</vt:lpstr>
      <vt:lpstr>Sharding = data partitioning</vt:lpstr>
      <vt:lpstr>Horizontal or Range Based Sharding </vt:lpstr>
      <vt:lpstr>Vertical Sharding </vt:lpstr>
      <vt:lpstr>Key or hash-based sharding </vt:lpstr>
      <vt:lpstr>Directory based sharding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63</cp:revision>
  <dcterms:created xsi:type="dcterms:W3CDTF">2021-10-07T19:35:27Z</dcterms:created>
  <dcterms:modified xsi:type="dcterms:W3CDTF">2021-10-08T01:40:06Z</dcterms:modified>
</cp:coreProperties>
</file>

<file path=docProps/thumbnail.jpeg>
</file>